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handoutMasterIdLst>
    <p:handoutMasterId r:id="rId45"/>
  </p:handoutMasterIdLst>
  <p:sldIdLst>
    <p:sldId id="1460" r:id="rId2"/>
    <p:sldId id="1555" r:id="rId3"/>
    <p:sldId id="1556" r:id="rId4"/>
    <p:sldId id="298" r:id="rId5"/>
    <p:sldId id="299" r:id="rId6"/>
    <p:sldId id="1563" r:id="rId7"/>
    <p:sldId id="1560" r:id="rId8"/>
    <p:sldId id="1564" r:id="rId9"/>
    <p:sldId id="1565" r:id="rId10"/>
    <p:sldId id="1596" r:id="rId11"/>
    <p:sldId id="1534" r:id="rId12"/>
    <p:sldId id="1595" r:id="rId13"/>
    <p:sldId id="1532" r:id="rId14"/>
    <p:sldId id="1592" r:id="rId15"/>
    <p:sldId id="1530" r:id="rId16"/>
    <p:sldId id="1531" r:id="rId17"/>
    <p:sldId id="1594" r:id="rId18"/>
    <p:sldId id="1593" r:id="rId19"/>
    <p:sldId id="1567" r:id="rId20"/>
    <p:sldId id="1568" r:id="rId21"/>
    <p:sldId id="1569" r:id="rId22"/>
    <p:sldId id="1571" r:id="rId23"/>
    <p:sldId id="1574" r:id="rId24"/>
    <p:sldId id="1572" r:id="rId25"/>
    <p:sldId id="1573" r:id="rId26"/>
    <p:sldId id="1575" r:id="rId27"/>
    <p:sldId id="1576" r:id="rId28"/>
    <p:sldId id="1577" r:id="rId29"/>
    <p:sldId id="1578" r:id="rId30"/>
    <p:sldId id="1579" r:id="rId31"/>
    <p:sldId id="1588" r:id="rId32"/>
    <p:sldId id="1589" r:id="rId33"/>
    <p:sldId id="1590" r:id="rId34"/>
    <p:sldId id="1591" r:id="rId35"/>
    <p:sldId id="1559" r:id="rId36"/>
    <p:sldId id="1581" r:id="rId37"/>
    <p:sldId id="1582" r:id="rId38"/>
    <p:sldId id="1585" r:id="rId39"/>
    <p:sldId id="1584" r:id="rId40"/>
    <p:sldId id="1586" r:id="rId41"/>
    <p:sldId id="1583" r:id="rId42"/>
    <p:sldId id="1587" r:id="rId43"/>
    <p:sldId id="1521" r:id="rId44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33" autoAdjust="0"/>
    <p:restoredTop sz="94660"/>
  </p:normalViewPr>
  <p:slideViewPr>
    <p:cSldViewPr snapToGrid="0">
      <p:cViewPr varScale="1">
        <p:scale>
          <a:sx n="61" d="100"/>
          <a:sy n="61" d="100"/>
        </p:scale>
        <p:origin x="5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2018-08-18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 err="1"/>
              <a:t>파이썬과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텐서플로우로</a:t>
            </a:r>
            <a:r>
              <a:rPr lang="ko-KR" altLang="en-US" sz="1050" b="1" dirty="0"/>
              <a:t> 배우는 기계학습과 인공신경망 기초 실습 단기강좌</a:t>
            </a:r>
            <a:endParaRPr lang="en-US" altLang="ko-KR" sz="1050" b="1" dirty="0"/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</a:rPr>
              <a:t>( 8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27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2018 </a:t>
            </a:r>
            <a:r>
              <a:rPr lang="ko-KR" altLang="en-US" sz="1050" b="1" dirty="0"/>
              <a:t>숭실대학교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7P5hHiBQna0" TargetMode="Externa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4uYVKXpOnw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TensorFlow</a:t>
            </a:r>
            <a:r>
              <a:rPr lang="ko-KR" altLang="en-US" b="1" dirty="0"/>
              <a:t> 커스텀 모듈</a:t>
            </a:r>
            <a:br>
              <a:rPr lang="en-US" altLang="ko-KR" b="1" dirty="0"/>
            </a:br>
            <a:r>
              <a:rPr lang="ko-KR" altLang="en-US" b="1" dirty="0"/>
              <a:t>직접 구현해보기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/>
              <a:t>: dohyun</a:t>
            </a:r>
            <a:r>
              <a:rPr lang="en-US" altLang="ko-KR" dirty="0"/>
              <a:t>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learning Pipeline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13461E1-5B60-4A93-B071-FB6539590A96}"/>
              </a:ext>
            </a:extLst>
          </p:cNvPr>
          <p:cNvGrpSpPr/>
          <p:nvPr/>
        </p:nvGrpSpPr>
        <p:grpSpPr>
          <a:xfrm>
            <a:off x="326571" y="1504031"/>
            <a:ext cx="8490858" cy="3849940"/>
            <a:chOff x="-743191" y="1018977"/>
            <a:chExt cx="10630383" cy="482004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5DF0B5-7C9A-47BE-841D-E38D7271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2235" y="1761049"/>
              <a:ext cx="7899830" cy="3679372"/>
            </a:xfrm>
            <a:prstGeom prst="rect">
              <a:avLst/>
            </a:prstGeom>
          </p:spPr>
        </p:pic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31B4C44-FFB2-46B6-AE9D-032E8DA23571}"/>
                </a:ext>
              </a:extLst>
            </p:cNvPr>
            <p:cNvSpPr/>
            <p:nvPr/>
          </p:nvSpPr>
          <p:spPr>
            <a:xfrm>
              <a:off x="8746009" y="3015211"/>
              <a:ext cx="587829" cy="55517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5" name="그래픽 19">
              <a:extLst>
                <a:ext uri="{FF2B5EF4-FFF2-40B4-BE49-F238E27FC236}">
                  <a16:creationId xmlns:a16="http://schemas.microsoft.com/office/drawing/2014/main" id="{85D06787-BD36-4177-93D5-F77589562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2516468">
              <a:off x="9325217" y="2701567"/>
              <a:ext cx="561975" cy="561975"/>
            </a:xfrm>
            <a:prstGeom prst="rect">
              <a:avLst/>
            </a:prstGeom>
          </p:spPr>
        </p:pic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F980A9F6-E1D0-4AAD-AE8D-289847B6848D}"/>
                </a:ext>
              </a:extLst>
            </p:cNvPr>
            <p:cNvSpPr txBox="1"/>
            <p:nvPr/>
          </p:nvSpPr>
          <p:spPr>
            <a:xfrm>
              <a:off x="9039923" y="352259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rgbClr val="0070C0"/>
                  </a:solidFill>
                </a:rPr>
                <a:t>Label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그래픽 22">
              <a:extLst>
                <a:ext uri="{FF2B5EF4-FFF2-40B4-BE49-F238E27FC236}">
                  <a16:creationId xmlns:a16="http://schemas.microsoft.com/office/drawing/2014/main" id="{193DB445-34AE-4BF8-ABCC-5EA97B4D8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960667" y="2202457"/>
              <a:ext cx="747271" cy="747271"/>
            </a:xfrm>
            <a:prstGeom prst="rect">
              <a:avLst/>
            </a:prstGeom>
          </p:spPr>
        </p:pic>
        <p:pic>
          <p:nvPicPr>
            <p:cNvPr id="28" name="그래픽 24">
              <a:extLst>
                <a:ext uri="{FF2B5EF4-FFF2-40B4-BE49-F238E27FC236}">
                  <a16:creationId xmlns:a16="http://schemas.microsoft.com/office/drawing/2014/main" id="{B256EB6F-86BA-43F5-A359-E7881CCB6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055238" y="1424950"/>
              <a:ext cx="613654" cy="613654"/>
            </a:xfrm>
            <a:prstGeom prst="rect">
              <a:avLst/>
            </a:prstGeom>
          </p:spPr>
        </p:pic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362C2E94-F602-478B-AF97-9AE11B5B779C}"/>
                </a:ext>
              </a:extLst>
            </p:cNvPr>
            <p:cNvSpPr txBox="1"/>
            <p:nvPr/>
          </p:nvSpPr>
          <p:spPr>
            <a:xfrm>
              <a:off x="8323284" y="1018977"/>
              <a:ext cx="11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rgbClr val="C00000"/>
                  </a:solidFill>
                </a:rPr>
                <a:t>Loss (cost)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001E4754-094A-417F-9BFF-74EE01FA3D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778" y="1731777"/>
              <a:ext cx="6204858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126AD6C6-3CAF-43A1-BAE5-CAD99028506C}"/>
                </a:ext>
              </a:extLst>
            </p:cNvPr>
            <p:cNvSpPr txBox="1"/>
            <p:nvPr/>
          </p:nvSpPr>
          <p:spPr>
            <a:xfrm>
              <a:off x="3303404" y="1333174"/>
              <a:ext cx="2786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Back propagation (training)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4569B6EB-5EAB-4269-B0E1-F9C6917D022E}"/>
                </a:ext>
              </a:extLst>
            </p:cNvPr>
            <p:cNvCxnSpPr>
              <a:cxnSpLocks/>
            </p:cNvCxnSpPr>
            <p:nvPr/>
          </p:nvCxnSpPr>
          <p:spPr>
            <a:xfrm>
              <a:off x="1714090" y="5440421"/>
              <a:ext cx="6137945" cy="0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AFF8A5CB-C946-4D25-8130-EAAD86067E6D}"/>
                </a:ext>
              </a:extLst>
            </p:cNvPr>
            <p:cNvSpPr txBox="1"/>
            <p:nvPr/>
          </p:nvSpPr>
          <p:spPr>
            <a:xfrm>
              <a:off x="3303404" y="5469692"/>
              <a:ext cx="2579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Feed Forward (inference)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7F8EB0-750F-485E-AAC1-93CF41484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191" y="2710801"/>
              <a:ext cx="1163991" cy="1163991"/>
            </a:xfrm>
            <a:prstGeom prst="rect">
              <a:avLst/>
            </a:prstGeom>
          </p:spPr>
        </p:pic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F57529FA-A5B0-4727-B5A3-CE56FDD16769}"/>
                </a:ext>
              </a:extLst>
            </p:cNvPr>
            <p:cNvSpPr txBox="1"/>
            <p:nvPr/>
          </p:nvSpPr>
          <p:spPr>
            <a:xfrm>
              <a:off x="-469926" y="4006538"/>
              <a:ext cx="633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Data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74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047D1EC-F16E-4B93-A5AF-2861DD2426BD}"/>
              </a:ext>
            </a:extLst>
          </p:cNvPr>
          <p:cNvSpPr/>
          <p:nvPr/>
        </p:nvSpPr>
        <p:spPr>
          <a:xfrm>
            <a:off x="3530009" y="1467294"/>
            <a:ext cx="1382233" cy="467832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Train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74F6777-635A-450C-A508-84C18F31120E}"/>
              </a:ext>
            </a:extLst>
          </p:cNvPr>
          <p:cNvSpPr/>
          <p:nvPr/>
        </p:nvSpPr>
        <p:spPr>
          <a:xfrm>
            <a:off x="3530009" y="2775099"/>
            <a:ext cx="1382233" cy="467832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Loss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9116179-1D42-4CB3-9E60-6EE8653B2998}"/>
              </a:ext>
            </a:extLst>
          </p:cNvPr>
          <p:cNvSpPr/>
          <p:nvPr/>
        </p:nvSpPr>
        <p:spPr>
          <a:xfrm>
            <a:off x="5199320" y="3668238"/>
            <a:ext cx="1382233" cy="46783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Model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349F243-71CD-47EC-9245-7C1C3D19AC50}"/>
              </a:ext>
            </a:extLst>
          </p:cNvPr>
          <p:cNvSpPr/>
          <p:nvPr/>
        </p:nvSpPr>
        <p:spPr>
          <a:xfrm>
            <a:off x="1754374" y="3668238"/>
            <a:ext cx="1382233" cy="46783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Label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E3DC46-3143-45F2-AAB2-9E25948F3A67}"/>
              </a:ext>
            </a:extLst>
          </p:cNvPr>
          <p:cNvSpPr/>
          <p:nvPr/>
        </p:nvSpPr>
        <p:spPr>
          <a:xfrm>
            <a:off x="5199319" y="5284386"/>
            <a:ext cx="1382233" cy="467832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</a:rPr>
              <a:t>Image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9FDEE49-168C-4273-BAEF-C1D511F6E74A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4221126" y="1935126"/>
            <a:ext cx="0" cy="8399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5B32924-47DA-453B-99B8-26B9FCA64E64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2445491" y="3242931"/>
            <a:ext cx="1775635" cy="425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DF6368B-1D8F-4BC8-89D8-C545ABB8334D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4221126" y="3242931"/>
            <a:ext cx="1669311" cy="425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77C09C8-8A3D-47B1-BC61-6C6F1A6C7A7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5890436" y="4136070"/>
            <a:ext cx="1" cy="11483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1D5F10-C3E5-4378-B34A-3068267C2225}"/>
              </a:ext>
            </a:extLst>
          </p:cNvPr>
          <p:cNvSpPr txBox="1"/>
          <p:nvPr/>
        </p:nvSpPr>
        <p:spPr>
          <a:xfrm>
            <a:off x="3094495" y="373734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7ECF1-E1A2-4444-B190-4D804F456A3A}"/>
              </a:ext>
            </a:extLst>
          </p:cNvPr>
          <p:cNvSpPr txBox="1"/>
          <p:nvPr/>
        </p:nvSpPr>
        <p:spPr>
          <a:xfrm>
            <a:off x="6581552" y="3737345"/>
            <a:ext cx="16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D320A2-FCE8-47A8-8B1F-AC4C6D566381}"/>
              </a:ext>
            </a:extLst>
          </p:cNvPr>
          <p:cNvSpPr txBox="1"/>
          <p:nvPr/>
        </p:nvSpPr>
        <p:spPr>
          <a:xfrm>
            <a:off x="6581552" y="533363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D40FBB-D903-4305-B643-AA6EADEF5CB7}"/>
              </a:ext>
            </a:extLst>
          </p:cNvPr>
          <p:cNvSpPr txBox="1"/>
          <p:nvPr/>
        </p:nvSpPr>
        <p:spPr>
          <a:xfrm>
            <a:off x="4894427" y="2817632"/>
            <a:ext cx="14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Cross entropy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01DF1B-C8DA-4ACB-8669-E62AE74C23D9}"/>
              </a:ext>
            </a:extLst>
          </p:cNvPr>
          <p:cNvSpPr txBox="1"/>
          <p:nvPr/>
        </p:nvSpPr>
        <p:spPr>
          <a:xfrm>
            <a:off x="4894427" y="1516544"/>
            <a:ext cx="167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Adam optimizer</a:t>
            </a:r>
            <a:endParaRPr lang="ko-KR" altLang="en-US" dirty="0"/>
          </a:p>
        </p:txBody>
      </p:sp>
      <p:sp>
        <p:nvSpPr>
          <p:cNvPr id="32" name="Rectangle 99">
            <a:extLst>
              <a:ext uri="{FF2B5EF4-FFF2-40B4-BE49-F238E27FC236}">
                <a16:creationId xmlns:a16="http://schemas.microsoft.com/office/drawing/2014/main" id="{99E4CDA3-E138-457C-A778-5264AC87493E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4" name="Rectangle 99">
            <a:extLst>
              <a:ext uri="{FF2B5EF4-FFF2-40B4-BE49-F238E27FC236}">
                <a16:creationId xmlns:a16="http://schemas.microsoft.com/office/drawing/2014/main" id="{E8F5A3EE-C3ED-48EB-8987-8464227187B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learning Pipeline Review</a:t>
            </a:r>
          </a:p>
        </p:txBody>
      </p:sp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382532"/>
            <a:ext cx="8766628" cy="47858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AFA238C-2691-43FE-99B8-F4F33BC07E12}"/>
              </a:ext>
            </a:extLst>
          </p:cNvPr>
          <p:cNvSpPr/>
          <p:nvPr/>
        </p:nvSpPr>
        <p:spPr>
          <a:xfrm>
            <a:off x="2732690" y="3570053"/>
            <a:ext cx="1145627" cy="4361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249030DB-224C-4C92-8E57-4192B250B80E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A3FD13D9-927D-4DA1-822C-668E4581B29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265612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062"/>
            <a:ext cx="9144000" cy="3132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1B401F8-CA9D-4F74-835F-E7C92BCE9567}"/>
              </a:ext>
            </a:extLst>
          </p:cNvPr>
          <p:cNvSpPr/>
          <p:nvPr/>
        </p:nvSpPr>
        <p:spPr>
          <a:xfrm>
            <a:off x="6569859" y="2569110"/>
            <a:ext cx="519370" cy="34665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C8A38816-88DD-4C2C-9B71-E9EB03286998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E51FDCCD-EEB3-4F20-8A4F-0417BD95D7C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797"/>
            <a:ext cx="9144000" cy="31324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7D11AE-E3A3-4084-A5B2-E8A053FF49AA}"/>
              </a:ext>
            </a:extLst>
          </p:cNvPr>
          <p:cNvSpPr/>
          <p:nvPr/>
        </p:nvSpPr>
        <p:spPr>
          <a:xfrm>
            <a:off x="6623302" y="2264066"/>
            <a:ext cx="2368298" cy="346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53E3F1-4637-40FB-A583-AFC3608DE37C}"/>
              </a:ext>
            </a:extLst>
          </p:cNvPr>
          <p:cNvSpPr/>
          <p:nvPr/>
        </p:nvSpPr>
        <p:spPr>
          <a:xfrm>
            <a:off x="943353" y="2264066"/>
            <a:ext cx="517585" cy="346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32F9B61F-0828-445A-BF52-05F1254A2A7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4B993A0-D51B-4D6D-98C6-BA355DE282C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73010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6" y="1121644"/>
            <a:ext cx="6807259" cy="52437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DFCF27-46AE-447E-9A0A-A10DC8DC1255}"/>
              </a:ext>
            </a:extLst>
          </p:cNvPr>
          <p:cNvSpPr/>
          <p:nvPr/>
        </p:nvSpPr>
        <p:spPr>
          <a:xfrm>
            <a:off x="763784" y="5944256"/>
            <a:ext cx="3708367" cy="346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585F8400-6476-4F7F-BCA1-29429C4A5B7F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Rectangle 99">
            <a:extLst>
              <a:ext uri="{FF2B5EF4-FFF2-40B4-BE49-F238E27FC236}">
                <a16:creationId xmlns:a16="http://schemas.microsoft.com/office/drawing/2014/main" id="{1221E052-B04E-4935-8D58-69229649F75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53583" y="1249957"/>
            <a:ext cx="8923283" cy="524653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26D23-2A91-4702-B48D-C7B539D3CC03}"/>
              </a:ext>
            </a:extLst>
          </p:cNvPr>
          <p:cNvSpPr/>
          <p:nvPr/>
        </p:nvSpPr>
        <p:spPr>
          <a:xfrm>
            <a:off x="68317" y="1910804"/>
            <a:ext cx="9007366" cy="45856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88DE8B75-2D6E-4C46-A3F0-D5E883FB4641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5158D04-F29A-4C30-AD53-631CB3BC6DC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6F22BDE-C1AB-4867-BB19-5FB43D87C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648"/>
          <a:stretch/>
        </p:blipFill>
        <p:spPr>
          <a:xfrm>
            <a:off x="53583" y="1249957"/>
            <a:ext cx="8923283" cy="195044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5126D23-2A91-4702-B48D-C7B539D3CC03}"/>
              </a:ext>
            </a:extLst>
          </p:cNvPr>
          <p:cNvSpPr/>
          <p:nvPr/>
        </p:nvSpPr>
        <p:spPr>
          <a:xfrm>
            <a:off x="68317" y="1907464"/>
            <a:ext cx="9007366" cy="23713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5D379AD0-2AC4-4FF4-A2F0-095B5BD75A45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4422C4B4-FA78-40DE-A62F-F213668DBD0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</p:spTree>
    <p:extLst>
      <p:ext uri="{BB962C8B-B14F-4D97-AF65-F5344CB8AC3E}">
        <p14:creationId xmlns:p14="http://schemas.microsoft.com/office/powerpoint/2010/main" val="337273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6"/>
          <a:stretch/>
        </p:blipFill>
        <p:spPr>
          <a:xfrm>
            <a:off x="167706" y="1121644"/>
            <a:ext cx="6807259" cy="37161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DFCF27-46AE-447E-9A0A-A10DC8DC1255}"/>
              </a:ext>
            </a:extLst>
          </p:cNvPr>
          <p:cNvSpPr/>
          <p:nvPr/>
        </p:nvSpPr>
        <p:spPr>
          <a:xfrm>
            <a:off x="758529" y="4268002"/>
            <a:ext cx="4191843" cy="1821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C2432D22-1CD3-4102-8458-BCC798E528AF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407B67DF-0DAC-4963-96A7-B0C1D478BE20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Review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257449-063E-4350-9C4E-4127DAA20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93"/>
          <a:stretch/>
        </p:blipFill>
        <p:spPr>
          <a:xfrm>
            <a:off x="53583" y="5052618"/>
            <a:ext cx="8923283" cy="13588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98587B-94C3-44FC-8D19-E9769BC89A62}"/>
              </a:ext>
            </a:extLst>
          </p:cNvPr>
          <p:cNvSpPr/>
          <p:nvPr/>
        </p:nvSpPr>
        <p:spPr>
          <a:xfrm>
            <a:off x="758529" y="5619660"/>
            <a:ext cx="4191843" cy="18219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5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구성요소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16494-93E6-46B7-B269-6A75EC551DB3}"/>
              </a:ext>
            </a:extLst>
          </p:cNvPr>
          <p:cNvSpPr txBox="1"/>
          <p:nvPr/>
        </p:nvSpPr>
        <p:spPr>
          <a:xfrm>
            <a:off x="287181" y="5520300"/>
            <a:ext cx="350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TensorFlow primitive type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14A8F-5DD9-4E2F-ADC3-11DB62D34D75}"/>
              </a:ext>
            </a:extLst>
          </p:cNvPr>
          <p:cNvSpPr txBox="1"/>
          <p:nvPr/>
        </p:nvSpPr>
        <p:spPr>
          <a:xfrm>
            <a:off x="4571728" y="5520300"/>
            <a:ext cx="40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TensorFlow primitive type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BC4ED6-20DB-40BF-9040-CB7814B5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70" y="1660400"/>
            <a:ext cx="2107325" cy="1103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979AEE-7FDF-470D-A25A-CAA158CB9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6"/>
          <a:stretch/>
        </p:blipFill>
        <p:spPr>
          <a:xfrm>
            <a:off x="4724403" y="2888741"/>
            <a:ext cx="3752194" cy="2671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E8225-3130-4873-8EEE-900EBEEC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40" y="3429000"/>
            <a:ext cx="3362325" cy="174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2EA28-A75F-41BD-A7FC-16D0F3430086}"/>
              </a:ext>
            </a:extLst>
          </p:cNvPr>
          <p:cNvSpPr txBox="1"/>
          <p:nvPr/>
        </p:nvSpPr>
        <p:spPr>
          <a:xfrm>
            <a:off x="187860" y="1153034"/>
            <a:ext cx="81359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그래프는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TensorFlow operator (Node) </a:t>
            </a:r>
            <a:r>
              <a:rPr lang="ko-KR" altLang="en-US" sz="1400" b="1" dirty="0"/>
              <a:t>로 구성된다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223835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811924" y="5799055"/>
            <a:ext cx="752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TensorFlow</a:t>
            </a:r>
            <a:r>
              <a:rPr lang="ko-KR" altLang="en-US" b="1" dirty="0"/>
              <a:t>의 장점 </a:t>
            </a:r>
            <a:r>
              <a:rPr lang="en-US" altLang="ko-KR" b="1" dirty="0"/>
              <a:t>: </a:t>
            </a:r>
            <a:r>
              <a:rPr lang="ko-KR" altLang="en-US" b="1" dirty="0"/>
              <a:t>많은 사용자 수</a:t>
            </a:r>
          </a:p>
        </p:txBody>
      </p:sp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4DB12B-8D85-45B3-A81E-940F1DED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45" y="1350578"/>
            <a:ext cx="5735110" cy="41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Primitive 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9F5A4-C41D-4258-84E5-B9D29497EF35}"/>
              </a:ext>
            </a:extLst>
          </p:cNvPr>
          <p:cNvSpPr txBox="1"/>
          <p:nvPr/>
        </p:nvSpPr>
        <p:spPr>
          <a:xfrm>
            <a:off x="289660" y="4266378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Constant : </a:t>
            </a:r>
            <a:r>
              <a:rPr lang="ko-KR" altLang="en-US" sz="1400" b="1" dirty="0"/>
              <a:t>초기화 되고 나면 값을 변경할 수 없음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Variable : </a:t>
            </a:r>
            <a:r>
              <a:rPr lang="ko-KR" altLang="en-US" sz="1400" b="1" dirty="0"/>
              <a:t>초기화 되고 난 뒤에도 값을 변경할 수 있음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Placeholder : </a:t>
            </a:r>
            <a:r>
              <a:rPr lang="ko-KR" altLang="en-US" sz="1400" b="1" dirty="0"/>
              <a:t>독립적으로 값을 가지지 않으며 </a:t>
            </a:r>
            <a:r>
              <a:rPr lang="en-US" altLang="ko-KR" sz="1400" b="1" dirty="0"/>
              <a:t>feed </a:t>
            </a:r>
            <a:r>
              <a:rPr lang="ko-KR" altLang="en-US" sz="1400" b="1" dirty="0"/>
              <a:t>된 입력 값에 따라 값이 바뀜</a:t>
            </a:r>
            <a:endParaRPr lang="en-US" altLang="ko-KR" sz="14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642261-3598-420E-B46C-21684905BBE6}"/>
              </a:ext>
            </a:extLst>
          </p:cNvPr>
          <p:cNvGrpSpPr/>
          <p:nvPr/>
        </p:nvGrpSpPr>
        <p:grpSpPr>
          <a:xfrm>
            <a:off x="457200" y="1536528"/>
            <a:ext cx="8397271" cy="1681443"/>
            <a:chOff x="403563" y="3400677"/>
            <a:chExt cx="8634839" cy="16814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16494-93E6-46B7-B269-6A75EC551DB3}"/>
                </a:ext>
              </a:extLst>
            </p:cNvPr>
            <p:cNvSpPr txBox="1"/>
            <p:nvPr/>
          </p:nvSpPr>
          <p:spPr>
            <a:xfrm>
              <a:off x="403563" y="4181166"/>
              <a:ext cx="1137468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Tensor</a:t>
              </a:r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AE8225-3130-4873-8EEE-900EBEEC5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35" b="4277"/>
            <a:stretch/>
          </p:blipFill>
          <p:spPr>
            <a:xfrm>
              <a:off x="6342993" y="3413603"/>
              <a:ext cx="2695409" cy="1668517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2B16925-972F-4016-A9D7-3DEE8C17F50E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541031" y="4365832"/>
              <a:ext cx="5080486" cy="64063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018921D-A0BB-414D-B7C8-9428F942AB5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541031" y="3886996"/>
              <a:ext cx="858172" cy="47883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34538E-E93A-4A82-B40B-8CAA06E48981}"/>
                </a:ext>
              </a:extLst>
            </p:cNvPr>
            <p:cNvSpPr txBox="1"/>
            <p:nvPr/>
          </p:nvSpPr>
          <p:spPr>
            <a:xfrm>
              <a:off x="2486418" y="3700299"/>
              <a:ext cx="1139652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Variable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14772-8672-4B07-BDD1-93ABD3497721}"/>
                </a:ext>
              </a:extLst>
            </p:cNvPr>
            <p:cNvSpPr txBox="1"/>
            <p:nvPr/>
          </p:nvSpPr>
          <p:spPr>
            <a:xfrm>
              <a:off x="4414344" y="3400677"/>
              <a:ext cx="1928649" cy="369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Symbolic Variable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7266C74-34F2-4539-8C65-3AB6D09D71B4}"/>
                </a:ext>
              </a:extLst>
            </p:cNvPr>
            <p:cNvCxnSpPr>
              <a:cxnSpLocks/>
              <a:stCxn id="17" idx="3"/>
              <a:endCxn id="14" idx="1"/>
            </p:cNvCxnSpPr>
            <p:nvPr/>
          </p:nvCxnSpPr>
          <p:spPr>
            <a:xfrm>
              <a:off x="3626070" y="3884965"/>
              <a:ext cx="2716923" cy="36289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6D62403-2F37-4441-8827-AE527A1A34E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3626070" y="3585343"/>
              <a:ext cx="788274" cy="29962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9D6E615-EC7F-4609-9009-777EECB715C9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6342993" y="3585343"/>
              <a:ext cx="45958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651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(Node)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</a:t>
            </a:r>
            <a:r>
              <a:rPr lang="ko-KR" altLang="en-US" sz="1400" b="1" dirty="0"/>
              <a:t> 연산을 위해서는 </a:t>
            </a:r>
            <a:r>
              <a:rPr lang="en-US" altLang="ko-KR" sz="1400" b="1" dirty="0"/>
              <a:t>TensorFlow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를 사용해야 한다</a:t>
            </a:r>
            <a:endParaRPr lang="en-US" altLang="ko-KR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990C7-1B5B-4D6C-9B87-ECAF527E02B6}"/>
              </a:ext>
            </a:extLst>
          </p:cNvPr>
          <p:cNvGrpSpPr/>
          <p:nvPr/>
        </p:nvGrpSpPr>
        <p:grpSpPr>
          <a:xfrm>
            <a:off x="339115" y="1664627"/>
            <a:ext cx="7412090" cy="1622312"/>
            <a:chOff x="339115" y="1741375"/>
            <a:chExt cx="8465770" cy="18529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C2747-7EDA-4C83-82B4-01C2031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15" y="1741375"/>
              <a:ext cx="2040747" cy="106473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8BE161-03D8-4873-9013-B6CA21FD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15" y="2878074"/>
              <a:ext cx="8465770" cy="71623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B6EC3-2E52-4B50-B055-BF569B031B16}"/>
              </a:ext>
            </a:extLst>
          </p:cNvPr>
          <p:cNvGrpSpPr/>
          <p:nvPr/>
        </p:nvGrpSpPr>
        <p:grpSpPr>
          <a:xfrm>
            <a:off x="339115" y="4088886"/>
            <a:ext cx="6649081" cy="1710581"/>
            <a:chOff x="339115" y="4124479"/>
            <a:chExt cx="7825450" cy="20132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5FF5BE-B48A-4744-AEE9-252107F1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115" y="4124479"/>
              <a:ext cx="2283782" cy="9356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0BC5A8-700B-4F89-8114-C4833AB7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115" y="5132054"/>
              <a:ext cx="7825450" cy="10056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C681A1-3633-4B2F-A3C0-8B283E692A26}"/>
              </a:ext>
            </a:extLst>
          </p:cNvPr>
          <p:cNvSpPr txBox="1"/>
          <p:nvPr/>
        </p:nvSpPr>
        <p:spPr>
          <a:xfrm>
            <a:off x="2547984" y="3349943"/>
            <a:ext cx="404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8290C-7012-4E5F-94ED-3F8CA037FE5D}"/>
              </a:ext>
            </a:extLst>
          </p:cNvPr>
          <p:cNvSpPr txBox="1"/>
          <p:nvPr/>
        </p:nvSpPr>
        <p:spPr>
          <a:xfrm>
            <a:off x="2521118" y="5860610"/>
            <a:ext cx="410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TensorFlow Operator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66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math</a:t>
            </a:r>
            <a:r>
              <a:rPr lang="ko-KR" altLang="en-US" sz="1400" b="1" dirty="0"/>
              <a:t> 연산자를 사용할 수 없다 </a:t>
            </a:r>
            <a:r>
              <a:rPr lang="en-US" altLang="ko-KR" sz="1400" b="1" dirty="0"/>
              <a:t>.   (+,-,*,/ </a:t>
            </a:r>
            <a:r>
              <a:rPr lang="ko-KR" altLang="en-US" sz="1400" b="1" dirty="0"/>
              <a:t>의 연산자는 미리 오버로딩 되어있기 때문에 사용 가능하다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en-US" altLang="ko-KR" sz="1400" b="1" dirty="0"/>
              <a:t>Imperative </a:t>
            </a:r>
            <a:r>
              <a:rPr lang="ko-KR" altLang="en-US" sz="1400" b="1" dirty="0"/>
              <a:t>연산인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연산자를 사용할 수 없다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230ED3-EBE1-428D-AB47-3ACA66A67E48}"/>
              </a:ext>
            </a:extLst>
          </p:cNvPr>
          <p:cNvSpPr/>
          <p:nvPr/>
        </p:nvSpPr>
        <p:spPr>
          <a:xfrm>
            <a:off x="0" y="1121644"/>
            <a:ext cx="9144000" cy="5321545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역전파가 </a:t>
            </a:r>
            <a:r>
              <a:rPr lang="en-US" altLang="ko-KR" sz="2000" b="1" dirty="0"/>
              <a:t>d</a:t>
            </a:r>
            <a:r>
              <a:rPr lang="ko-KR" altLang="en-US" sz="2000" b="1" dirty="0"/>
              <a:t>에서 중단된다</a:t>
            </a:r>
            <a:r>
              <a:rPr lang="en-US" altLang="ko-KR" sz="2000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59ED4-3A6F-4E1A-91CE-FA05832F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89" y="1622065"/>
            <a:ext cx="6298422" cy="35312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1AD66EC5-051E-4FD6-9236-E9CECE74815B}"/>
              </a:ext>
            </a:extLst>
          </p:cNvPr>
          <p:cNvSpPr/>
          <p:nvPr/>
        </p:nvSpPr>
        <p:spPr>
          <a:xfrm flipV="1">
            <a:off x="2037839" y="3839269"/>
            <a:ext cx="314893" cy="884122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1DC8C-EFEC-466F-BA34-AF702C7B4FC6}"/>
              </a:ext>
            </a:extLst>
          </p:cNvPr>
          <p:cNvSpPr txBox="1"/>
          <p:nvPr/>
        </p:nvSpPr>
        <p:spPr>
          <a:xfrm>
            <a:off x="1846921" y="397331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45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9200E-80F1-4648-BD09-3DBE7C52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2528224"/>
            <a:ext cx="6561056" cy="2528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대부분의 </a:t>
            </a:r>
            <a:r>
              <a:rPr lang="en-US" altLang="ko-KR" sz="1400" b="1" dirty="0"/>
              <a:t>NumPy</a:t>
            </a:r>
            <a:r>
              <a:rPr lang="ko-KR" altLang="en-US" sz="1400" b="1" dirty="0"/>
              <a:t> 연산자와 대응된다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843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Neural Network</a:t>
            </a:r>
            <a:r>
              <a:rPr lang="ko-KR" altLang="en-US" sz="1400" b="1" dirty="0"/>
              <a:t>와 관련된 모듈이나 연산자들은 </a:t>
            </a:r>
            <a:r>
              <a:rPr lang="en-US" altLang="ko-KR" sz="1400" b="1" dirty="0" err="1"/>
              <a:t>tf.nn</a:t>
            </a:r>
            <a:r>
              <a:rPr lang="ko-KR" altLang="en-US" sz="1400" b="1" dirty="0"/>
              <a:t>에 구현되어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626CB-C6D3-4076-9EB1-93142C80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0" y="2303814"/>
            <a:ext cx="8368880" cy="3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모든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이나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들은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정의 시 현재 사용중인 그래프에 추가된다</a:t>
            </a:r>
            <a:endParaRPr lang="en-US" altLang="ko-KR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4AE3D2-2730-480D-9A5B-8B4AE522F9B4}"/>
              </a:ext>
            </a:extLst>
          </p:cNvPr>
          <p:cNvGrpSpPr/>
          <p:nvPr/>
        </p:nvGrpSpPr>
        <p:grpSpPr>
          <a:xfrm>
            <a:off x="874481" y="1665584"/>
            <a:ext cx="7323588" cy="4200696"/>
            <a:chOff x="323977" y="1638859"/>
            <a:chExt cx="8424596" cy="4832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307D39-F0AF-4E47-BBD9-88873CE0A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018"/>
            <a:stretch/>
          </p:blipFill>
          <p:spPr>
            <a:xfrm>
              <a:off x="323977" y="1638859"/>
              <a:ext cx="4023966" cy="25284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8F2674-9B45-444C-B043-5ED6EA34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175" y="1652103"/>
              <a:ext cx="3825398" cy="24780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1B2BD6-7082-4EDC-911C-D78346FB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77" y="4363537"/>
              <a:ext cx="8424596" cy="2107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275C89-D504-47F8-99C7-927013E48908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5"/>
              </a:rPr>
              <a:t>https://www.youtube.com/watch?v=7P5hHiBQna0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09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반복문 안에서 </a:t>
            </a:r>
            <a:r>
              <a:rPr lang="en-US" altLang="ko-KR" sz="1400" b="1" dirty="0"/>
              <a:t>Tensor</a:t>
            </a:r>
            <a:r>
              <a:rPr lang="ko-KR" altLang="en-US" sz="1400" b="1" dirty="0"/>
              <a:t>를 선언하는 것에 주의</a:t>
            </a:r>
            <a:r>
              <a:rPr lang="en-US" altLang="ko-KR" sz="1400" b="1" dirty="0"/>
              <a:t>! Tensor</a:t>
            </a:r>
            <a:r>
              <a:rPr lang="ko-KR" altLang="en-US" sz="1400" b="1" dirty="0"/>
              <a:t>가 수천 개 추가 될 수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72C87-7D39-478B-A6D6-F4E5FE678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9"/>
          <a:stretch/>
        </p:blipFill>
        <p:spPr>
          <a:xfrm>
            <a:off x="5795237" y="1770316"/>
            <a:ext cx="2931903" cy="4270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551E0-98A9-445A-BDB2-89348000E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7"/>
          <a:stretch/>
        </p:blipFill>
        <p:spPr>
          <a:xfrm>
            <a:off x="416860" y="1770316"/>
            <a:ext cx="5167486" cy="42701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FCBDD8-6A7D-44DA-9340-7167E169B33F}"/>
              </a:ext>
            </a:extLst>
          </p:cNvPr>
          <p:cNvSpPr/>
          <p:nvPr/>
        </p:nvSpPr>
        <p:spPr>
          <a:xfrm>
            <a:off x="1138458" y="3276095"/>
            <a:ext cx="4366109" cy="726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349FC2-22BC-42DB-86DC-784E834C17C1}"/>
              </a:ext>
            </a:extLst>
          </p:cNvPr>
          <p:cNvSpPr/>
          <p:nvPr/>
        </p:nvSpPr>
        <p:spPr>
          <a:xfrm>
            <a:off x="6667248" y="2102664"/>
            <a:ext cx="1053679" cy="16215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7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Graph</a:t>
            </a:r>
            <a:r>
              <a:rPr lang="ko-KR" altLang="en-US" b="1" dirty="0"/>
              <a:t>는 설계도</a:t>
            </a:r>
            <a:r>
              <a:rPr lang="en-US" altLang="ko-KR" b="1" dirty="0"/>
              <a:t>, Session</a:t>
            </a:r>
            <a:r>
              <a:rPr lang="ko-KR" altLang="en-US" b="1" dirty="0"/>
              <a:t>은 실체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4E590E-6CE5-46D0-B7E5-A3A67EC1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t="12043" r="21310"/>
          <a:stretch/>
        </p:blipFill>
        <p:spPr>
          <a:xfrm>
            <a:off x="787229" y="2441560"/>
            <a:ext cx="1925690" cy="1837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731F8-A0C7-4ABA-B761-C5B6CA925E34}"/>
              </a:ext>
            </a:extLst>
          </p:cNvPr>
          <p:cNvSpPr txBox="1"/>
          <p:nvPr/>
        </p:nvSpPr>
        <p:spPr>
          <a:xfrm>
            <a:off x="294915" y="4514191"/>
            <a:ext cx="3061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그래프 정의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따로 지정 해주지 않을 경우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 err="1"/>
              <a:t>tf.default_graph</a:t>
            </a:r>
            <a:r>
              <a:rPr lang="ko-KR" altLang="en-US" b="1" dirty="0"/>
              <a:t>에 정의된다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31542CD-441A-4B00-8C1D-AC3C7E879057}"/>
              </a:ext>
            </a:extLst>
          </p:cNvPr>
          <p:cNvSpPr/>
          <p:nvPr/>
        </p:nvSpPr>
        <p:spPr>
          <a:xfrm>
            <a:off x="3233707" y="3769674"/>
            <a:ext cx="2077080" cy="23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6DCBA-8D11-428C-8C9F-164A79E4CBD6}"/>
              </a:ext>
            </a:extLst>
          </p:cNvPr>
          <p:cNvSpPr txBox="1"/>
          <p:nvPr/>
        </p:nvSpPr>
        <p:spPr>
          <a:xfrm>
            <a:off x="3286722" y="3396064"/>
            <a:ext cx="18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sess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 err="1"/>
              <a:t>tf.Session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FA3AF-FED0-4F6F-A5C8-AF09D8A010A7}"/>
              </a:ext>
            </a:extLst>
          </p:cNvPr>
          <p:cNvSpPr txBox="1"/>
          <p:nvPr/>
        </p:nvSpPr>
        <p:spPr>
          <a:xfrm>
            <a:off x="6061684" y="3700065"/>
            <a:ext cx="162256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그래프 실체화</a:t>
            </a:r>
          </a:p>
        </p:txBody>
      </p:sp>
    </p:spTree>
    <p:extLst>
      <p:ext uri="{BB962C8B-B14F-4D97-AF65-F5344CB8AC3E}">
        <p14:creationId xmlns:p14="http://schemas.microsoft.com/office/powerpoint/2010/main" val="1466154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초기화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Constant</a:t>
            </a:r>
            <a:r>
              <a:rPr lang="ko-KR" altLang="en-US" b="1" dirty="0"/>
              <a:t>들은 그래프 실체화시 초기화 된다</a:t>
            </a:r>
            <a:br>
              <a:rPr lang="en-US" altLang="ko-KR" b="1" dirty="0"/>
            </a:br>
            <a:endParaRPr lang="en-US" altLang="ko-KR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/>
              <a:t>sess.run</a:t>
            </a:r>
            <a:r>
              <a:rPr lang="en-US" altLang="ko-KR" b="1" dirty="0"/>
              <a:t>(</a:t>
            </a:r>
            <a:r>
              <a:rPr lang="en-US" altLang="ko-KR" b="1" dirty="0" err="1"/>
              <a:t>tf.global_variables_initializer</a:t>
            </a:r>
            <a:r>
              <a:rPr lang="en-US" altLang="ko-KR" b="1" dirty="0"/>
              <a:t>()) </a:t>
            </a:r>
            <a:r>
              <a:rPr lang="ko-KR" altLang="en-US" b="1" dirty="0"/>
              <a:t>는 실제화 된 모든 </a:t>
            </a:r>
            <a:r>
              <a:rPr lang="en-US" altLang="ko-KR" b="1" dirty="0"/>
              <a:t>Variable Tensor</a:t>
            </a:r>
            <a:r>
              <a:rPr lang="ko-KR" altLang="en-US" b="1" dirty="0"/>
              <a:t>들의 </a:t>
            </a:r>
            <a:r>
              <a:rPr lang="en-US" altLang="ko-KR" b="1" dirty="0"/>
              <a:t>initializer</a:t>
            </a:r>
            <a:r>
              <a:rPr lang="ko-KR" altLang="en-US" b="1" dirty="0"/>
              <a:t>에 따라 </a:t>
            </a:r>
            <a:r>
              <a:rPr lang="en-US" altLang="ko-KR" b="1" dirty="0"/>
              <a:t>assign() </a:t>
            </a:r>
            <a:r>
              <a:rPr lang="ko-KR" altLang="en-US" b="1" dirty="0"/>
              <a:t>연산자를 실행시킨다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6F7B3-DD83-48F0-AA8B-2995BD83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17" y="3183857"/>
            <a:ext cx="3099740" cy="2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예제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204952" y="5207178"/>
            <a:ext cx="873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수가 많은 만큼 다양하고 많은 예제가 준비되어 있다</a:t>
            </a:r>
            <a:endParaRPr lang="en-US" altLang="ko-KR" b="1" dirty="0"/>
          </a:p>
          <a:p>
            <a:pPr algn="ctr"/>
            <a:r>
              <a:rPr lang="en-US" altLang="ko-KR" b="1" dirty="0"/>
              <a:t>=&gt; </a:t>
            </a:r>
            <a:r>
              <a:rPr lang="ko-KR" altLang="en-US" b="1" dirty="0"/>
              <a:t>이를 토대로 목적에 맞게 수정하여 사용하려면 </a:t>
            </a:r>
            <a:r>
              <a:rPr lang="en-US" altLang="ko-KR" b="1" dirty="0"/>
              <a:t>TensorFlow</a:t>
            </a:r>
            <a:r>
              <a:rPr lang="ko-KR" altLang="en-US" b="1" dirty="0"/>
              <a:t>를 이해하여야 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5FFA1-1345-4591-B623-C6EE2B4C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1" y="2174248"/>
            <a:ext cx="2349064" cy="156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E953-9807-4DC9-95F4-EED467F37310}"/>
              </a:ext>
            </a:extLst>
          </p:cNvPr>
          <p:cNvSpPr txBox="1"/>
          <p:nvPr/>
        </p:nvSpPr>
        <p:spPr>
          <a:xfrm>
            <a:off x="3571336" y="3925614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lphaLcParenBoth" startAt="2"/>
            </a:pPr>
            <a:r>
              <a:rPr lang="ko-KR" altLang="en-US" sz="1400" dirty="0"/>
              <a:t>강화 학습 예제 </a:t>
            </a:r>
            <a:br>
              <a:rPr lang="en-US" altLang="ko-KR" sz="1400" dirty="0"/>
            </a:br>
            <a:r>
              <a:rPr lang="en-US" altLang="ko-KR" sz="1400" dirty="0"/>
              <a:t>Cart Pole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0A263-A356-4E14-B12C-EB1233E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8" y="2431750"/>
            <a:ext cx="1935206" cy="1306072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36BE2-901C-498A-83F5-793D758D5126}"/>
              </a:ext>
            </a:extLst>
          </p:cNvPr>
          <p:cNvSpPr txBox="1"/>
          <p:nvPr/>
        </p:nvSpPr>
        <p:spPr>
          <a:xfrm>
            <a:off x="621873" y="392561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(a)  </a:t>
            </a:r>
            <a:r>
              <a:rPr lang="ko-KR" altLang="en-US" sz="1400" dirty="0"/>
              <a:t>지도학습</a:t>
            </a:r>
            <a:r>
              <a:rPr lang="en-US" altLang="ko-KR" sz="1400" dirty="0"/>
              <a:t> </a:t>
            </a:r>
            <a:r>
              <a:rPr lang="ko-KR" altLang="en-US" sz="1400" dirty="0"/>
              <a:t>예제</a:t>
            </a:r>
            <a:br>
              <a:rPr lang="en-US" altLang="ko-KR" sz="1400" dirty="0"/>
            </a:br>
            <a:r>
              <a:rPr lang="en-US" altLang="ko-KR" sz="1400" dirty="0"/>
              <a:t>Object Detection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25959-673C-4803-A618-70044D1EA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36" b="46733"/>
          <a:stretch/>
        </p:blipFill>
        <p:spPr>
          <a:xfrm>
            <a:off x="6355915" y="2337854"/>
            <a:ext cx="2280917" cy="1493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81CDB0-D146-4BCC-A5BD-012C4F270E96}"/>
              </a:ext>
            </a:extLst>
          </p:cNvPr>
          <p:cNvSpPr txBox="1"/>
          <p:nvPr/>
        </p:nvSpPr>
        <p:spPr>
          <a:xfrm>
            <a:off x="6766045" y="39256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(c)  Google TF API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216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C5F1CB-A050-474A-A07E-5F51CFA3DE8A}"/>
              </a:ext>
            </a:extLst>
          </p:cNvPr>
          <p:cNvGrpSpPr/>
          <p:nvPr/>
        </p:nvGrpSpPr>
        <p:grpSpPr>
          <a:xfrm>
            <a:off x="0" y="1154436"/>
            <a:ext cx="9046561" cy="4132125"/>
            <a:chOff x="0" y="1790279"/>
            <a:chExt cx="9046561" cy="4132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3C05E5-57F2-4B1F-952F-6D401F41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90279"/>
              <a:ext cx="9046561" cy="41321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7D4AF7-C6A4-4957-BAE3-B7375C47C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68"/>
            <a:stretch/>
          </p:blipFill>
          <p:spPr>
            <a:xfrm>
              <a:off x="5603913" y="1915864"/>
              <a:ext cx="3077518" cy="262551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8BE85D1-B729-46A2-A9DB-FEDE589B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13" y="5361925"/>
            <a:ext cx="5182252" cy="9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/>
          <p:nvPr/>
        </p:nvCxnSpPr>
        <p:spPr>
          <a:xfrm>
            <a:off x="8241711" y="2040747"/>
            <a:ext cx="4723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5070575" y="3506209"/>
            <a:ext cx="14028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13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872318" y="2040747"/>
            <a:ext cx="8417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590988" y="3506209"/>
            <a:ext cx="38453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B6249-115A-4341-860A-3D1DC0593B80}"/>
              </a:ext>
            </a:extLst>
          </p:cNvPr>
          <p:cNvSpPr txBox="1"/>
          <p:nvPr/>
        </p:nvSpPr>
        <p:spPr>
          <a:xfrm>
            <a:off x="1752907" y="5649901"/>
            <a:ext cx="594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Log</a:t>
            </a:r>
            <a:r>
              <a:rPr lang="ko-KR" altLang="en-US" b="1" dirty="0"/>
              <a:t>함수에 </a:t>
            </a:r>
            <a:r>
              <a:rPr lang="en-US" altLang="ko-KR" b="1" dirty="0"/>
              <a:t>0</a:t>
            </a:r>
            <a:r>
              <a:rPr lang="ko-KR" altLang="en-US" b="1" dirty="0"/>
              <a:t>이 들어가지 않도록</a:t>
            </a:r>
            <a:br>
              <a:rPr lang="en-US" altLang="ko-KR" b="1" dirty="0"/>
            </a:br>
            <a:r>
              <a:rPr lang="en-US" altLang="ko-KR" b="1" dirty="0" err="1"/>
              <a:t>tf.clip_by_value</a:t>
            </a:r>
            <a:r>
              <a:rPr lang="ko-KR" altLang="en-US" b="1" dirty="0"/>
              <a:t>로 </a:t>
            </a:r>
            <a:r>
              <a:rPr lang="en-US" altLang="ko-KR" b="1" dirty="0"/>
              <a:t>under bound</a:t>
            </a:r>
            <a:r>
              <a:rPr lang="ko-KR" altLang="en-US" b="1" dirty="0"/>
              <a:t>와 </a:t>
            </a:r>
            <a:r>
              <a:rPr lang="en-US" altLang="ko-KR" b="1" dirty="0"/>
              <a:t>upper bound</a:t>
            </a:r>
            <a:r>
              <a:rPr lang="ko-KR" altLang="en-US" b="1" dirty="0"/>
              <a:t>를 정해준다</a:t>
            </a:r>
          </a:p>
        </p:txBody>
      </p:sp>
    </p:spTree>
    <p:extLst>
      <p:ext uri="{BB962C8B-B14F-4D97-AF65-F5344CB8AC3E}">
        <p14:creationId xmlns:p14="http://schemas.microsoft.com/office/powerpoint/2010/main" val="168455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496374" y="2040747"/>
            <a:ext cx="37594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064148" y="3506209"/>
            <a:ext cx="4541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3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6545640" y="2385918"/>
            <a:ext cx="9507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2228472" y="3506209"/>
            <a:ext cx="8962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48B40C-1AE0-4C4E-BF76-2C897E17FBAB}"/>
              </a:ext>
            </a:extLst>
          </p:cNvPr>
          <p:cNvCxnSpPr>
            <a:cxnSpLocks/>
          </p:cNvCxnSpPr>
          <p:nvPr/>
        </p:nvCxnSpPr>
        <p:spPr>
          <a:xfrm>
            <a:off x="7630094" y="3506209"/>
            <a:ext cx="13504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761A6-80BB-4D4F-95B5-D17B6D6EDF22}"/>
              </a:ext>
            </a:extLst>
          </p:cNvPr>
          <p:cNvSpPr/>
          <p:nvPr/>
        </p:nvSpPr>
        <p:spPr>
          <a:xfrm>
            <a:off x="6164632" y="4754880"/>
            <a:ext cx="866817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DD613-9285-41D0-A145-FCD9A95C8AB1}"/>
              </a:ext>
            </a:extLst>
          </p:cNvPr>
          <p:cNvSpPr txBox="1"/>
          <p:nvPr/>
        </p:nvSpPr>
        <p:spPr>
          <a:xfrm>
            <a:off x="783402" y="5983721"/>
            <a:ext cx="512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가로방향 </a:t>
            </a:r>
            <a:r>
              <a:rPr lang="en-US" altLang="ko-KR" b="1" dirty="0"/>
              <a:t>(</a:t>
            </a:r>
            <a:r>
              <a:rPr lang="en-US" altLang="ko-KR" b="1" dirty="0" err="1"/>
              <a:t>reduction_indice</a:t>
            </a:r>
            <a:r>
              <a:rPr lang="en-US" altLang="ko-KR" b="1" dirty="0"/>
              <a:t> =[1]) </a:t>
            </a:r>
            <a:r>
              <a:rPr lang="ko-KR" altLang="en-US" b="1" dirty="0"/>
              <a:t>로 합을 구해준다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91C20C1-364F-4CE0-B525-DC41D85990A9}"/>
              </a:ext>
            </a:extLst>
          </p:cNvPr>
          <p:cNvSpPr/>
          <p:nvPr/>
        </p:nvSpPr>
        <p:spPr>
          <a:xfrm>
            <a:off x="7200032" y="5362229"/>
            <a:ext cx="218004" cy="436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7DF59-833B-4292-AE89-43D9FA76EE67}"/>
              </a:ext>
            </a:extLst>
          </p:cNvPr>
          <p:cNvSpPr/>
          <p:nvPr/>
        </p:nvSpPr>
        <p:spPr>
          <a:xfrm>
            <a:off x="7586620" y="4760063"/>
            <a:ext cx="301686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1FEEA-52DC-4C81-B874-5E9A53EBF9D9}"/>
              </a:ext>
            </a:extLst>
          </p:cNvPr>
          <p:cNvSpPr txBox="1"/>
          <p:nvPr/>
        </p:nvSpPr>
        <p:spPr>
          <a:xfrm>
            <a:off x="6382569" y="40084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B5AFEA-10F9-458A-B0F6-56EEAF376D09}"/>
              </a:ext>
            </a:extLst>
          </p:cNvPr>
          <p:cNvSpPr txBox="1"/>
          <p:nvPr/>
        </p:nvSpPr>
        <p:spPr>
          <a:xfrm>
            <a:off x="7586620" y="4001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5DC1-2CAE-4E1E-B15E-B2AFF67F9E89}"/>
              </a:ext>
            </a:extLst>
          </p:cNvPr>
          <p:cNvSpPr txBox="1"/>
          <p:nvPr/>
        </p:nvSpPr>
        <p:spPr>
          <a:xfrm>
            <a:off x="4018845" y="5177563"/>
            <a:ext cx="17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Num_minibatch</a:t>
            </a:r>
            <a:endParaRPr lang="ko-KR" altLang="en-US" b="1" dirty="0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63C670A-7D84-4F17-89B1-FDB0BF0FFA1B}"/>
              </a:ext>
            </a:extLst>
          </p:cNvPr>
          <p:cNvSpPr/>
          <p:nvPr/>
        </p:nvSpPr>
        <p:spPr>
          <a:xfrm>
            <a:off x="5843238" y="4821787"/>
            <a:ext cx="274667" cy="1415511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7FD5ACBC-653F-4149-95E8-68E2169919DA}"/>
              </a:ext>
            </a:extLst>
          </p:cNvPr>
          <p:cNvSpPr/>
          <p:nvPr/>
        </p:nvSpPr>
        <p:spPr>
          <a:xfrm rot="5400000">
            <a:off x="6496112" y="4189857"/>
            <a:ext cx="191618" cy="813167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17FB8DF-2124-4201-824F-EEDACE0D0AA5}"/>
              </a:ext>
            </a:extLst>
          </p:cNvPr>
          <p:cNvSpPr/>
          <p:nvPr/>
        </p:nvSpPr>
        <p:spPr>
          <a:xfrm rot="5400000">
            <a:off x="7641654" y="4445599"/>
            <a:ext cx="191618" cy="301686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강력한 시각화 도구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1D9B3-A2B5-487D-B24B-AC2C8E640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64" y="2519141"/>
            <a:ext cx="2966755" cy="1780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B1EAAD-51DC-4533-B4B6-0721B986E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7" r="8030" b="4284"/>
          <a:stretch/>
        </p:blipFill>
        <p:spPr>
          <a:xfrm>
            <a:off x="0" y="1253515"/>
            <a:ext cx="1354978" cy="4822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AF432-32BF-47DD-A783-2E879B00CF89}"/>
              </a:ext>
            </a:extLst>
          </p:cNvPr>
          <p:cNvSpPr txBox="1"/>
          <p:nvPr/>
        </p:nvSpPr>
        <p:spPr>
          <a:xfrm>
            <a:off x="3225608" y="4511444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Scalar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5C553-CF6F-4958-AADF-FC1C1E6FAA75}"/>
              </a:ext>
            </a:extLst>
          </p:cNvPr>
          <p:cNvSpPr txBox="1"/>
          <p:nvPr/>
        </p:nvSpPr>
        <p:spPr>
          <a:xfrm>
            <a:off x="6620092" y="4511444"/>
            <a:ext cx="107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Graph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19CB63-FA69-4575-B6B5-1568AB579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7"/>
          <a:stretch/>
        </p:blipFill>
        <p:spPr>
          <a:xfrm>
            <a:off x="5575758" y="2519141"/>
            <a:ext cx="2839198" cy="17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4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8DDDB-CB1E-4BFF-A656-4C73FF61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9" y="1201936"/>
            <a:ext cx="5510623" cy="37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2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324A9-18BD-4E5B-8255-100D4A98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5"/>
            <a:ext cx="8332546" cy="49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6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F170F-4DA4-4D79-AD6E-992D29B3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3" y="1388289"/>
            <a:ext cx="4654634" cy="1397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2066602" y="5522735"/>
            <a:ext cx="50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Terminal : </a:t>
            </a:r>
            <a:r>
              <a:rPr lang="en-US" altLang="ko-KR" b="1" dirty="0" err="1"/>
              <a:t>tensorboard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en-US" altLang="ko-KR" b="1" dirty="0" err="1"/>
              <a:t>logdir</a:t>
            </a:r>
            <a:r>
              <a:rPr lang="en-US" altLang="ko-KR" b="1" dirty="0"/>
              <a:t>=./board –port 6007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3F4E50-47D9-44D7-9C58-1DCF0B7F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96" b="26539"/>
          <a:stretch/>
        </p:blipFill>
        <p:spPr>
          <a:xfrm>
            <a:off x="592303" y="3027815"/>
            <a:ext cx="7959394" cy="21739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266264-F0F8-4991-BB7E-A95687D0991C}"/>
              </a:ext>
            </a:extLst>
          </p:cNvPr>
          <p:cNvSpPr/>
          <p:nvPr/>
        </p:nvSpPr>
        <p:spPr>
          <a:xfrm>
            <a:off x="3987689" y="2934716"/>
            <a:ext cx="4254021" cy="41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99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3277254" y="5591160"/>
            <a:ext cx="26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Browser : </a:t>
            </a:r>
            <a:r>
              <a:rPr lang="en-US" altLang="ko-KR" b="1" dirty="0" err="1"/>
              <a:t>localhost:PORT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D16A9-32BE-434E-9E4F-C7693182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36" y="1236793"/>
            <a:ext cx="4977728" cy="4384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ADC9-4F8D-4137-B098-7BCEF34B620C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https://www.youtube.com/watch?v=e4uYVKXpOnw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78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텐서플로우의 기본 구조와 원리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</a:t>
            </a:r>
            <a:r>
              <a:rPr lang="ko-KR" altLang="en-US" sz="1400" b="1" dirty="0"/>
              <a:t>기본 모듈 구현해보기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텐서플로우의 기본 구조에 대하여 이해한다</a:t>
            </a:r>
            <a:endParaRPr lang="en-US" altLang="ko-KR" sz="14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D2A3E3-2F84-4B3F-9BFF-64868248D353}"/>
              </a:ext>
            </a:extLst>
          </p:cNvPr>
          <p:cNvSpPr/>
          <p:nvPr/>
        </p:nvSpPr>
        <p:spPr>
          <a:xfrm>
            <a:off x="734185" y="2287787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시각화 도구 </a:t>
            </a:r>
            <a:r>
              <a:rPr lang="en-US" altLang="ko-KR" sz="1400" b="1" dirty="0"/>
              <a:t>Tensor board </a:t>
            </a:r>
            <a:r>
              <a:rPr lang="ko-KR" altLang="en-US" sz="1400" b="1" dirty="0"/>
              <a:t>맛보기</a:t>
            </a:r>
            <a:endParaRPr lang="en-US" altLang="ko-KR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ADBEF-75FF-4843-8481-D3605617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87" y="3862363"/>
            <a:ext cx="3112596" cy="2034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6ECAC-F806-4ADC-BF15-161B3857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89" y="3799601"/>
            <a:ext cx="3133828" cy="20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692846" y="566154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코드상으로는 무엇이 </a:t>
            </a:r>
            <a:r>
              <a:rPr lang="ko-KR" altLang="en-US" b="1"/>
              <a:t>잘못되었는지 확인하기 쉽지 않다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279A0-0D8C-40FA-8F1E-7D5584F9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2"/>
            <a:ext cx="9144000" cy="4465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221820" y="5661548"/>
            <a:ext cx="670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</a:t>
            </a:r>
            <a:r>
              <a:rPr lang="ko-KR" altLang="en-US" b="1" dirty="0"/>
              <a:t>레이어가 제대로 연결되지 않았음을 쉽게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912587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90DFEF-8CBD-4AF9-99E5-4565A7FE6FB8}"/>
              </a:ext>
            </a:extLst>
          </p:cNvPr>
          <p:cNvCxnSpPr>
            <a:cxnSpLocks/>
          </p:cNvCxnSpPr>
          <p:nvPr/>
        </p:nvCxnSpPr>
        <p:spPr>
          <a:xfrm>
            <a:off x="2918813" y="4214718"/>
            <a:ext cx="1653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A49FED-4507-4C47-A98F-43688794FE00}"/>
              </a:ext>
            </a:extLst>
          </p:cNvPr>
          <p:cNvSpPr txBox="1"/>
          <p:nvPr/>
        </p:nvSpPr>
        <p:spPr>
          <a:xfrm>
            <a:off x="432886" y="5660119"/>
            <a:ext cx="827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이와 같이 </a:t>
            </a:r>
            <a:r>
              <a:rPr lang="ko-KR" altLang="en-US" b="1" dirty="0" err="1"/>
              <a:t>텐서보드를</a:t>
            </a:r>
            <a:r>
              <a:rPr lang="ko-KR" altLang="en-US" b="1" dirty="0"/>
              <a:t> 사용하여 시각화 하면 효과적으로 그래프를 검증할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205462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E22E9A-9E0F-4E2C-8925-A007077A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1121644"/>
            <a:ext cx="6779172" cy="3544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619481-C4C6-47A7-9189-8410A51DDE0D}"/>
              </a:ext>
            </a:extLst>
          </p:cNvPr>
          <p:cNvSpPr txBox="1"/>
          <p:nvPr/>
        </p:nvSpPr>
        <p:spPr>
          <a:xfrm>
            <a:off x="206931" y="4806162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C++, Java </a:t>
            </a:r>
            <a:r>
              <a:rPr lang="ko-KR" altLang="en-US" sz="1400" b="1" dirty="0"/>
              <a:t>등 대부분의 언어에서 사용되는 프로그래밍 방식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일어난다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각각의 데이터가 각자의 메모리공간을 할당 받는다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E9C5A-20D6-4E19-8AA7-3D2D52A47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14"/>
          <a:stretch/>
        </p:blipFill>
        <p:spPr>
          <a:xfrm>
            <a:off x="303372" y="4510559"/>
            <a:ext cx="5067100" cy="1657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B1BF29-0AA3-44AB-BEB4-4AECE798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7" y="1220384"/>
            <a:ext cx="4814763" cy="29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CFDB8-6678-4B0A-A14E-98D3A6389854}"/>
              </a:ext>
            </a:extLst>
          </p:cNvPr>
          <p:cNvSpPr txBox="1"/>
          <p:nvPr/>
        </p:nvSpPr>
        <p:spPr>
          <a:xfrm>
            <a:off x="206931" y="5044866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일어나지 않는다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딥 러닝 프레임워크 </a:t>
            </a:r>
            <a:r>
              <a:rPr lang="en-US" altLang="ko-KR" sz="1400" b="1" dirty="0"/>
              <a:t>: TensorFlow, Caffe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*</a:t>
            </a:r>
            <a:r>
              <a:rPr lang="ko-KR" altLang="en-US" sz="1400" b="1" dirty="0"/>
              <a:t>실행 도중에 그래프의 내용을 수정하기 힘들다 </a:t>
            </a:r>
            <a:r>
              <a:rPr lang="en-US" altLang="ko-KR" sz="1400" b="1" dirty="0"/>
              <a:t>(static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graph)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60444-D1A0-4C84-ADAA-485676F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55" y="1108504"/>
            <a:ext cx="5171090" cy="1940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DF26D-0E7B-4744-B199-F13626E7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81" y="3415424"/>
            <a:ext cx="1597572" cy="1022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4D107-81DA-4918-8067-8E8E22697EB8}"/>
              </a:ext>
            </a:extLst>
          </p:cNvPr>
          <p:cNvSpPr txBox="1"/>
          <p:nvPr/>
        </p:nvSpPr>
        <p:spPr>
          <a:xfrm>
            <a:off x="1083624" y="4418129"/>
            <a:ext cx="164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Symbol(Graph)</a:t>
            </a:r>
            <a:r>
              <a:rPr lang="ko-KR" altLang="en-US" sz="1200" b="1" dirty="0"/>
              <a:t> 정의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052ABF5-494B-4E70-83E2-45A00AD7FCC6}"/>
              </a:ext>
            </a:extLst>
          </p:cNvPr>
          <p:cNvSpPr/>
          <p:nvPr/>
        </p:nvSpPr>
        <p:spPr>
          <a:xfrm>
            <a:off x="3099371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E4E379-B7F0-4BE8-B0F7-A17F6769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88" y="3777089"/>
            <a:ext cx="1040524" cy="666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6FF44-09F4-410A-AD29-2C5F2AF51EF8}"/>
              </a:ext>
            </a:extLst>
          </p:cNvPr>
          <p:cNvSpPr txBox="1"/>
          <p:nvPr/>
        </p:nvSpPr>
        <p:spPr>
          <a:xfrm>
            <a:off x="3671060" y="4418129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값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메모리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할당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394A09-80D4-47E5-9F63-559D5549FF76}"/>
              </a:ext>
            </a:extLst>
          </p:cNvPr>
          <p:cNvSpPr/>
          <p:nvPr/>
        </p:nvSpPr>
        <p:spPr>
          <a:xfrm>
            <a:off x="3861371" y="3462934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allocation</a:t>
            </a:r>
            <a:endParaRPr lang="ko-KR" altLang="en-US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E9E3669-C41C-453D-B528-3815B6698385}"/>
              </a:ext>
            </a:extLst>
          </p:cNvPr>
          <p:cNvSpPr/>
          <p:nvPr/>
        </p:nvSpPr>
        <p:spPr>
          <a:xfrm>
            <a:off x="4213467" y="3706458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E6679D-ADBB-4332-81CF-75ECAFC2F552}"/>
              </a:ext>
            </a:extLst>
          </p:cNvPr>
          <p:cNvSpPr/>
          <p:nvPr/>
        </p:nvSpPr>
        <p:spPr>
          <a:xfrm>
            <a:off x="5799388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3E968A-EEEF-4593-8ADE-3937806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05" y="3363826"/>
            <a:ext cx="1040524" cy="666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B52F11-6C86-4C6A-A8F5-A9A050E176C2}"/>
              </a:ext>
            </a:extLst>
          </p:cNvPr>
          <p:cNvSpPr txBox="1"/>
          <p:nvPr/>
        </p:nvSpPr>
        <p:spPr>
          <a:xfrm>
            <a:off x="6261857" y="4418129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결과값 출력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그래프 실행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F82589-63AE-4341-881E-6115E08E1374}"/>
              </a:ext>
            </a:extLst>
          </p:cNvPr>
          <p:cNvSpPr/>
          <p:nvPr/>
        </p:nvSpPr>
        <p:spPr>
          <a:xfrm>
            <a:off x="6667632" y="4142422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output</a:t>
            </a:r>
            <a:endParaRPr lang="ko-KR" altLang="en-US" b="1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AD7CF2A-560E-45FF-A61B-826D8C5FD2AD}"/>
              </a:ext>
            </a:extLst>
          </p:cNvPr>
          <p:cNvSpPr/>
          <p:nvPr/>
        </p:nvSpPr>
        <p:spPr>
          <a:xfrm>
            <a:off x="7067918" y="4006552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2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73451F3-3416-4752-878B-8BF692C8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0" y="1256744"/>
            <a:ext cx="3765422" cy="35207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586DFD-9E7F-4730-882E-665189F3DEA8}"/>
              </a:ext>
            </a:extLst>
          </p:cNvPr>
          <p:cNvGrpSpPr/>
          <p:nvPr/>
        </p:nvGrpSpPr>
        <p:grpSpPr>
          <a:xfrm>
            <a:off x="368520" y="5221258"/>
            <a:ext cx="5498879" cy="856968"/>
            <a:chOff x="5253373" y="3588032"/>
            <a:chExt cx="3238778" cy="4355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F84751-B480-4261-BAD3-8C207BD16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344"/>
            <a:stretch/>
          </p:blipFill>
          <p:spPr>
            <a:xfrm>
              <a:off x="5253373" y="3588032"/>
              <a:ext cx="3238778" cy="2099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F13305-1CC8-4DE8-A008-7DC2D8B8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63" r="23022" b="-42"/>
            <a:stretch/>
          </p:blipFill>
          <p:spPr>
            <a:xfrm>
              <a:off x="5253373" y="3798018"/>
              <a:ext cx="3238778" cy="22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41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59E2FB-E697-463E-A6A5-E7C4EBB3EA0A}"/>
              </a:ext>
            </a:extLst>
          </p:cNvPr>
          <p:cNvSpPr txBox="1"/>
          <p:nvPr/>
        </p:nvSpPr>
        <p:spPr>
          <a:xfrm>
            <a:off x="206931" y="1297421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더 엄격한 메모리 최적화가 가능하여 메모리 효율이 좋다</a:t>
            </a:r>
            <a:endParaRPr lang="en-US" altLang="ko-KR" sz="1400" b="1" dirty="0"/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programming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방식을 왜 사용하는가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A9B2EF-789B-4F9C-A766-774C1DBC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918913"/>
            <a:ext cx="5969000" cy="154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61B6C-1023-4647-9F52-40A19A724274}"/>
              </a:ext>
            </a:extLst>
          </p:cNvPr>
          <p:cNvSpPr txBox="1"/>
          <p:nvPr/>
        </p:nvSpPr>
        <p:spPr>
          <a:xfrm>
            <a:off x="2514600" y="365846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</a:t>
            </a:r>
            <a:r>
              <a:rPr lang="ko-KR" altLang="en-US" sz="1600" b="1" dirty="0"/>
              <a:t>의 메모리공간을 </a:t>
            </a:r>
            <a:r>
              <a:rPr lang="en-US" altLang="ko-KR" sz="1600" b="1" dirty="0"/>
              <a:t>D</a:t>
            </a:r>
            <a:r>
              <a:rPr lang="ko-KR" altLang="en-US" sz="1600" b="1" dirty="0"/>
              <a:t>를 위해 재사용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1ECE2-4CAC-49AC-9853-F12A602AC5B9}"/>
              </a:ext>
            </a:extLst>
          </p:cNvPr>
          <p:cNvSpPr txBox="1"/>
          <p:nvPr/>
        </p:nvSpPr>
        <p:spPr>
          <a:xfrm>
            <a:off x="206931" y="4643871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그래프를 저장하고 불러오는데 유리하다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다른 시스템으로 이식하기 좋다</a:t>
            </a:r>
            <a:r>
              <a:rPr lang="en-US" altLang="ko-KR" sz="1400" b="1" dirty="0"/>
              <a:t>. 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347C693F-1E7D-4BCE-9588-B4A6D9E7A112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</p:spTree>
    <p:extLst>
      <p:ext uri="{BB962C8B-B14F-4D97-AF65-F5344CB8AC3E}">
        <p14:creationId xmlns:p14="http://schemas.microsoft.com/office/powerpoint/2010/main" val="300387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20786</TotalTime>
  <Words>835</Words>
  <Application>Microsoft Office PowerPoint</Application>
  <PresentationFormat>화면 슬라이드 쇼(4:3)</PresentationFormat>
  <Paragraphs>188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맑은 고딕</vt:lpstr>
      <vt:lpstr>Arial</vt:lpstr>
      <vt:lpstr>Arial Narrow</vt:lpstr>
      <vt:lpstr>Calibri</vt:lpstr>
      <vt:lpstr>Tahoma</vt:lpstr>
      <vt:lpstr>Wingdings</vt:lpstr>
      <vt:lpstr>Office Theme</vt:lpstr>
      <vt:lpstr>TensorFlow 커스텀 모듈 직접 구현해보기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dohyun</cp:lastModifiedBy>
  <cp:revision>369</cp:revision>
  <cp:lastPrinted>2017-11-10T19:08:48Z</cp:lastPrinted>
  <dcterms:created xsi:type="dcterms:W3CDTF">2017-10-21T11:07:25Z</dcterms:created>
  <dcterms:modified xsi:type="dcterms:W3CDTF">2018-08-18T09:13:20Z</dcterms:modified>
</cp:coreProperties>
</file>